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41" r:id="rId3"/>
    <p:sldId id="257" r:id="rId4"/>
    <p:sldId id="439" r:id="rId5"/>
    <p:sldId id="436" r:id="rId6"/>
    <p:sldId id="274" r:id="rId7"/>
    <p:sldId id="437" r:id="rId8"/>
    <p:sldId id="438" r:id="rId9"/>
    <p:sldId id="442" r:id="rId10"/>
    <p:sldId id="443" r:id="rId11"/>
    <p:sldId id="444" r:id="rId12"/>
    <p:sldId id="446" r:id="rId13"/>
    <p:sldId id="4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05A04-F4FF-D74C-A0E0-3D9CB1CF1681}">
          <p14:sldIdLst>
            <p14:sldId id="256"/>
            <p14:sldId id="441"/>
            <p14:sldId id="257"/>
            <p14:sldId id="439"/>
            <p14:sldId id="436"/>
            <p14:sldId id="274"/>
            <p14:sldId id="437"/>
            <p14:sldId id="438"/>
            <p14:sldId id="442"/>
            <p14:sldId id="443"/>
            <p14:sldId id="444"/>
            <p14:sldId id="446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11"/>
  </p:normalViewPr>
  <p:slideViewPr>
    <p:cSldViewPr snapToGrid="0" snapToObjects="1">
      <p:cViewPr varScale="1">
        <p:scale>
          <a:sx n="53" d="100"/>
          <a:sy n="53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3E824-36C4-A748-AC3C-223C2FE8113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BED6F-A93C-CA46-9E4C-B28AFECB2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7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21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4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9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5918AD-E54A-A247-B151-F4E336135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A4896-8E32-5C4B-A225-45C5F0DD14B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6949FBC-50AC-9247-903D-DAF178E68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EEE6CE4-C001-9747-80AF-60B0B60C3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5918AD-E54A-A247-B151-F4E336135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A4896-8E32-5C4B-A225-45C5F0DD14B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6949FBC-50AC-9247-903D-DAF178E68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EEE6CE4-C001-9747-80AF-60B0B60C3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2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95918AD-E54A-A247-B151-F4E336135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A4896-8E32-5C4B-A225-45C5F0DD14B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E6949FBC-50AC-9247-903D-DAF178E688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EEE6CE4-C001-9747-80AF-60B0B60C3E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20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1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9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BED6F-A93C-CA46-9E4C-B28AFECB2E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0E3C-1CB1-744E-A181-6C7C5CB4F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EA093-1D6F-134D-8C41-36504E732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5845-E85A-D544-816B-6814098E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6B1CA-5B42-2D40-A70F-68E4C5E9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8F11A-3A2E-DD46-8DD7-B9F2A9D9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0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44EF-D19C-FA41-954C-3C0267B5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64B2D-9B17-B547-A880-611F243F2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4061-AB58-7044-BACC-7217E3CF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CA746-FB35-104A-B4BE-8EEFCC4F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1213-88C5-FB43-9546-C7603679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9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6A9CB-D2CB-B740-9E2C-7D5B58DEC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3E40E-FA8D-7749-89DD-A1C52EF7F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BC5F1-B1DF-EC46-B488-F12691CA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11CA9-94F8-1247-A8E2-BE3AA1EE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43F93-736B-8C4E-8EFD-EA123E4E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6171-C6D4-DB40-BFEA-76CE1FD7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0EF7-70D5-8C44-87DE-D797B8C55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8EDE9-848B-C742-BCA8-E94A2FF8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9A371-A9E5-CD46-972B-5666176E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6B9D-F99F-4342-9056-380368D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6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CD3-3935-0A42-AEEE-CCEB1688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86A9-DA8A-EA41-AA68-34755EE48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7388-67E1-F647-8DC0-72EBB9DC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7689D-1670-A14B-826B-45D4142D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EE69E-A73B-7245-BE88-6EC86A1F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1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BEF2-B2E4-2E4D-9360-67B31BC6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36201-F5B3-6145-B400-B135043EC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2BF07-CA19-FE45-9588-1AB91CD06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11636-7868-9D4A-BDCC-B16BB1B3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3706D-B33A-834C-926D-23F87B01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52135-D993-0248-B8AE-29641AC1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6E9B-05C6-E94C-B7E3-D1F6B59D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062EF-5EDB-F44B-A7D7-C9E51CC6C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375CF-EE65-7C47-AAA3-40FFA1C3A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83569-E47E-4B4C-85FB-932117C81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022DC-B945-D443-A4D7-4C6BB31F4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B98E0-C944-324E-AEE0-0B6C9E30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4C89B-B89B-D94D-B6FE-C3CC2184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AA0CF-4B86-194C-81BB-3ECAC5A3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3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6BE7-DC7C-1740-83EE-C488BCDD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642798-613A-7F4B-92D5-68685425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906D5-4871-5444-A0CC-B2B0C09A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20F63-5959-FF45-AB33-1FCD9715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7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1D121-5EAB-1640-A1DC-33B602F7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FAD0-7C11-1E49-B900-F7B60235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299F-63AB-A24E-9365-6E158EA3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6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98D3-58F1-7541-9E0D-183F9267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86B73-B60F-5A4C-8022-39638FD4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A63DE-5CBC-4545-B375-65D01E66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E5555-AC92-1E4F-AF90-36E6BB58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FEE15-CD15-3B46-87EC-DE4A602A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31D08-25BC-044C-9A0C-0C2D211D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5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E05E-7DE6-184B-B4D8-4C3AEAF3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6539A3-CEE5-DA43-BA07-CD3145D21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AC69D-ADF4-964A-806B-7321E65B8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DE743-40F1-764A-96BE-6AF51517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7EA0B-D625-6142-BD25-FF35F5AE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D79A6-8880-0B4F-92B6-3A6E3247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4E795-283C-9C4C-A2CE-64902B6D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A12CE-D2F1-1047-BFF2-360FD3783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2E8C8-1C90-614F-A136-FAFDDF12B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B0D38-5129-EE46-A279-261164FF3484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5062B-9D91-4E42-9808-0A37DBE70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4397-3082-2246-A9BA-CACBA2611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1EDCD-DE70-2842-B93D-D987A4E29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1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FEF8-FCC1-F24E-A4EF-8937E64E0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CIS 4307:  Intro to Distributed Systems &amp; Networks</a:t>
            </a:r>
          </a:p>
          <a:p>
            <a:endParaRPr lang="en-US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456FC-F233-8C43-AD10-553FE4BD2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altLang="zh-CN" sz="3600">
                <a:solidFill>
                  <a:srgbClr val="080808"/>
                </a:solidFill>
              </a:rPr>
              <a:t>Homework</a:t>
            </a:r>
            <a:r>
              <a:rPr lang="zh-CN" altLang="en-US" sz="3600">
                <a:solidFill>
                  <a:srgbClr val="080808"/>
                </a:solidFill>
              </a:rPr>
              <a:t> </a:t>
            </a:r>
            <a:r>
              <a:rPr lang="en-US" altLang="zh-CN" sz="3600">
                <a:solidFill>
                  <a:srgbClr val="080808"/>
                </a:solidFill>
              </a:rPr>
              <a:t>1:</a:t>
            </a:r>
            <a:r>
              <a:rPr lang="zh-CN" altLang="en-US" sz="3600">
                <a:solidFill>
                  <a:srgbClr val="080808"/>
                </a:solidFill>
              </a:rPr>
              <a:t> </a:t>
            </a:r>
            <a:r>
              <a:rPr lang="en-US" sz="3600">
                <a:solidFill>
                  <a:srgbClr val="080808"/>
                </a:solidFill>
              </a:rPr>
              <a:t>Scalability in the Small - Achieving concurrency with threads</a:t>
            </a:r>
            <a:r>
              <a:rPr lang="zh-CN" altLang="en-US" sz="3600">
                <a:solidFill>
                  <a:srgbClr val="080808"/>
                </a:solidFill>
              </a:rPr>
              <a:t> </a:t>
            </a: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F8CF36-87CB-B14E-B3A7-B907F605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creation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308A2F-4DB3-A74C-98B1-9D59B1A90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09964" y="1825625"/>
            <a:ext cx="4238071" cy="435133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22487C-94A2-7943-8BF4-0E869FAC02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3964" y="1825625"/>
            <a:ext cx="4238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5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4F3F-EFD6-7B4A-A78C-96DD21F0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7784-09A6-F348-9C3A-BE794DB6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 err="1">
                <a:solidFill>
                  <a:schemeClr val="hlink"/>
                </a:solidFill>
              </a:rPr>
              <a:t>thread.start_new_thread</a:t>
            </a:r>
            <a:r>
              <a:rPr lang="en-US" dirty="0">
                <a:solidFill>
                  <a:schemeClr val="hlink"/>
                </a:solidFill>
              </a:rPr>
              <a:t> ( function, </a:t>
            </a:r>
            <a:r>
              <a:rPr lang="en-US" dirty="0" err="1">
                <a:solidFill>
                  <a:schemeClr val="hlink"/>
                </a:solidFill>
              </a:rPr>
              <a:t>args</a:t>
            </a:r>
            <a:r>
              <a:rPr lang="en-US" altLang="zh-CN" dirty="0">
                <a:solidFill>
                  <a:schemeClr val="hlink"/>
                </a:solidFill>
              </a:rPr>
              <a:t>,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hlink"/>
                </a:solidFill>
              </a:rPr>
              <a:t>[</a:t>
            </a:r>
            <a:r>
              <a:rPr lang="en-US" dirty="0" err="1">
                <a:solidFill>
                  <a:schemeClr val="hlink"/>
                </a:solidFill>
              </a:rPr>
              <a:t>kwargs</a:t>
            </a:r>
            <a:r>
              <a:rPr lang="en-US" dirty="0">
                <a:solidFill>
                  <a:schemeClr val="hlink"/>
                </a:solidFill>
              </a:rPr>
              <a:t>] )</a:t>
            </a:r>
            <a:endParaRPr lang="en-US" altLang="zh-CN" dirty="0"/>
          </a:p>
          <a:p>
            <a:r>
              <a:rPr lang="en-US" dirty="0"/>
              <a:t>The Threading Module</a:t>
            </a:r>
          </a:p>
          <a:p>
            <a:r>
              <a:rPr lang="en-US" dirty="0"/>
              <a:t>The threading module exposes all the methods of the </a:t>
            </a:r>
            <a:r>
              <a:rPr lang="en-US" i="1" dirty="0"/>
              <a:t>thread</a:t>
            </a:r>
            <a:r>
              <a:rPr lang="en-US" dirty="0"/>
              <a:t> module and provides some additional methods −</a:t>
            </a:r>
          </a:p>
          <a:p>
            <a:pPr lvl="1"/>
            <a:r>
              <a:rPr lang="en-US" dirty="0" err="1">
                <a:solidFill>
                  <a:schemeClr val="hlink"/>
                </a:solidFill>
              </a:rPr>
              <a:t>threading.activeCount</a:t>
            </a:r>
            <a:r>
              <a:rPr lang="en-US" dirty="0">
                <a:solidFill>
                  <a:schemeClr val="hlink"/>
                </a:solidFill>
              </a:rPr>
              <a:t>()</a:t>
            </a:r>
            <a:r>
              <a:rPr lang="en-US" dirty="0"/>
              <a:t> − Returns the number of thread objects that are active</a:t>
            </a:r>
          </a:p>
          <a:p>
            <a:pPr lvl="1"/>
            <a:r>
              <a:rPr lang="en-US" dirty="0" err="1">
                <a:solidFill>
                  <a:schemeClr val="hlink"/>
                </a:solidFill>
              </a:rPr>
              <a:t>threading.currentThread</a:t>
            </a:r>
            <a:r>
              <a:rPr lang="en-US" dirty="0">
                <a:solidFill>
                  <a:schemeClr val="hlink"/>
                </a:solidFill>
              </a:rPr>
              <a:t>()</a:t>
            </a:r>
            <a:r>
              <a:rPr lang="en-US" dirty="0"/>
              <a:t> − Returns the number of thread objects in the caller's thread control</a:t>
            </a:r>
          </a:p>
          <a:p>
            <a:pPr lvl="1"/>
            <a:r>
              <a:rPr lang="en-US" dirty="0" err="1">
                <a:solidFill>
                  <a:schemeClr val="hlink"/>
                </a:solidFill>
              </a:rPr>
              <a:t>threading.enumerate</a:t>
            </a:r>
            <a:r>
              <a:rPr lang="en-US" dirty="0">
                <a:solidFill>
                  <a:schemeClr val="hlink"/>
                </a:solidFill>
              </a:rPr>
              <a:t>() </a:t>
            </a:r>
            <a:r>
              <a:rPr lang="en-US" dirty="0"/>
              <a:t>− Returns a list of all thread objects that are currently active</a:t>
            </a:r>
            <a:r>
              <a:rPr lang="en-US" dirty="0">
                <a:solidFill>
                  <a:schemeClr val="hlink"/>
                </a:solidFill>
              </a:rPr>
              <a:t>	</a:t>
            </a:r>
          </a:p>
          <a:p>
            <a:pPr lvl="1"/>
            <a:endParaRPr lang="en-US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97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FCE0-4370-7E40-AEE6-1705A7BC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3ED1-8830-4542-B4F0-3F758333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threading module provided with Python includes a simple-to-implement locking mechanism to synchronize threads</a:t>
            </a:r>
          </a:p>
          <a:p>
            <a:pPr lvl="1"/>
            <a:r>
              <a:rPr lang="en-US" dirty="0"/>
              <a:t>A new lock is created by calling the </a:t>
            </a:r>
            <a:r>
              <a:rPr lang="en-US" i="1" dirty="0"/>
              <a:t>Lock()</a:t>
            </a:r>
            <a:r>
              <a:rPr lang="en-US" dirty="0"/>
              <a:t> method, which returns the new lock</a:t>
            </a:r>
          </a:p>
          <a:p>
            <a:r>
              <a:rPr lang="en-US" dirty="0"/>
              <a:t>The </a:t>
            </a:r>
            <a:r>
              <a:rPr lang="en-US" i="1" dirty="0"/>
              <a:t>acquire(blocking)</a:t>
            </a:r>
            <a:r>
              <a:rPr lang="en-US" dirty="0"/>
              <a:t> method of the new lock object is used to force threads to run synchronously</a:t>
            </a:r>
          </a:p>
          <a:p>
            <a:pPr lvl="1"/>
            <a:r>
              <a:rPr lang="en-US" dirty="0"/>
              <a:t>The optional </a:t>
            </a:r>
            <a:r>
              <a:rPr lang="en-US" i="1" dirty="0"/>
              <a:t>blocking</a:t>
            </a:r>
            <a:r>
              <a:rPr lang="en-US" dirty="0"/>
              <a:t> parameter enables you to control whether the thread waits to acquire the lock</a:t>
            </a:r>
          </a:p>
          <a:p>
            <a:pPr lvl="1"/>
            <a:r>
              <a:rPr lang="en-US" dirty="0"/>
              <a:t>If </a:t>
            </a:r>
            <a:r>
              <a:rPr lang="en-US" i="1" dirty="0"/>
              <a:t>blocking</a:t>
            </a:r>
            <a:r>
              <a:rPr lang="en-US" dirty="0"/>
              <a:t> is set to 0, the thread returns immediately with a 0 value if the lock cannot be acquired and with a 1 if the lock was acquired</a:t>
            </a:r>
          </a:p>
          <a:p>
            <a:pPr lvl="1"/>
            <a:r>
              <a:rPr lang="en-US" dirty="0"/>
              <a:t>If blocking is set to 1, the thread blocks and wait for the lock to be released</a:t>
            </a:r>
          </a:p>
          <a:p>
            <a:r>
              <a:rPr lang="en-US" dirty="0"/>
              <a:t>The </a:t>
            </a:r>
            <a:r>
              <a:rPr lang="en-US" i="1" dirty="0"/>
              <a:t>release()</a:t>
            </a:r>
            <a:r>
              <a:rPr lang="en-US" dirty="0"/>
              <a:t> method of the new lock object is used to release the lock when it is no longer required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8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55E6-F512-EC4C-8462-0F7DC040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Thread</a:t>
            </a:r>
            <a:r>
              <a:rPr lang="zh-CN" altLang="en-US" sz="4000" dirty="0"/>
              <a:t> </a:t>
            </a:r>
            <a:r>
              <a:rPr lang="en-US" altLang="zh-CN" sz="4000" dirty="0"/>
              <a:t>creation</a:t>
            </a:r>
            <a:r>
              <a:rPr lang="zh-CN" altLang="en-US" sz="4000" dirty="0"/>
              <a:t> </a:t>
            </a:r>
            <a:r>
              <a:rPr lang="en-US" altLang="zh-CN" sz="4000" dirty="0"/>
              <a:t>Example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BFE94-21F0-6541-852C-E440697F32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2316" y="365125"/>
            <a:ext cx="4418044" cy="571508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BD6931-FA5F-0F41-B771-1804F104E1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18473" y="1795788"/>
            <a:ext cx="4731212" cy="35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3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0345-5406-DE46-B9E7-45365B19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89DF9-AED1-6649-9461-7629A443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POSIX </a:t>
            </a:r>
            <a:r>
              <a:rPr lang="en-US" dirty="0" err="1"/>
              <a:t>pthreads</a:t>
            </a:r>
            <a:endParaRPr lang="en-US" dirty="0"/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main() </a:t>
            </a:r>
            <a:r>
              <a:rPr lang="en-US" dirty="0"/>
              <a:t>program comprises a single, default thread</a:t>
            </a:r>
          </a:p>
          <a:p>
            <a:pPr lvl="1"/>
            <a:r>
              <a:rPr lang="en-US" sz="2000" dirty="0" err="1">
                <a:solidFill>
                  <a:schemeClr val="hlink"/>
                </a:solidFill>
              </a:rPr>
              <a:t>pthread_create</a:t>
            </a:r>
            <a:r>
              <a:rPr lang="en-US" dirty="0"/>
              <a:t> creates a new thread and makes it executable</a:t>
            </a:r>
          </a:p>
          <a:p>
            <a:pPr lvl="2"/>
            <a:r>
              <a:rPr lang="en-US" dirty="0"/>
              <a:t>This routine can be called any number of times from anywhere within your code</a:t>
            </a:r>
          </a:p>
          <a:p>
            <a:pPr lvl="2"/>
            <a:r>
              <a:rPr lang="en-US" dirty="0"/>
              <a:t>The new thread starts execution by invoking </a:t>
            </a:r>
            <a:r>
              <a:rPr lang="en-US" i="1" dirty="0" err="1"/>
              <a:t>start_routine</a:t>
            </a:r>
            <a:r>
              <a:rPr lang="en-US" dirty="0"/>
              <a:t>(); </a:t>
            </a:r>
            <a:r>
              <a:rPr lang="en-US" i="1" dirty="0" err="1"/>
              <a:t>arg</a:t>
            </a:r>
            <a:r>
              <a:rPr lang="en-US" dirty="0"/>
              <a:t> is passed as the sole argument of </a:t>
            </a:r>
            <a:r>
              <a:rPr lang="en-US" i="1" dirty="0" err="1"/>
              <a:t>start_routine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pthread_create</a:t>
            </a:r>
            <a:r>
              <a:rPr lang="en-US" dirty="0"/>
              <a:t> arguments:</a:t>
            </a:r>
          </a:p>
          <a:p>
            <a:pPr lvl="2"/>
            <a:r>
              <a:rPr lang="en-US" dirty="0"/>
              <a:t>Thread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 err="1"/>
              <a:t>Attr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tart_routine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 err="1"/>
              <a:t>Arg</a:t>
            </a:r>
            <a:endParaRPr lang="en-US" dirty="0"/>
          </a:p>
          <a:p>
            <a:pPr lvl="1"/>
            <a:r>
              <a:rPr lang="en-US" dirty="0"/>
              <a:t>Terminating Threads</a:t>
            </a:r>
          </a:p>
          <a:p>
            <a:pPr lvl="2"/>
            <a:r>
              <a:rPr lang="en-US" dirty="0" err="1">
                <a:solidFill>
                  <a:schemeClr val="hlink"/>
                </a:solidFill>
              </a:rPr>
              <a:t>pthread_exit</a:t>
            </a:r>
            <a:endParaRPr lang="en-US" dirty="0">
              <a:solidFill>
                <a:schemeClr val="hlink"/>
              </a:solidFill>
            </a:endParaRPr>
          </a:p>
          <a:p>
            <a:pPr lvl="2"/>
            <a:r>
              <a:rPr lang="en-US" dirty="0" err="1">
                <a:solidFill>
                  <a:schemeClr val="hlink"/>
                </a:solidFill>
              </a:rPr>
              <a:t>pthread_cancel</a:t>
            </a:r>
            <a:endParaRPr lang="en-US" dirty="0">
              <a:solidFill>
                <a:schemeClr val="hlink"/>
              </a:solidFill>
            </a:endParaRPr>
          </a:p>
          <a:p>
            <a:pPr lvl="2"/>
            <a:r>
              <a:rPr lang="en-US" dirty="0">
                <a:solidFill>
                  <a:schemeClr val="hlink"/>
                </a:solidFill>
              </a:rPr>
              <a:t>exec() </a:t>
            </a:r>
            <a:r>
              <a:rPr lang="en-US" dirty="0"/>
              <a:t>or </a:t>
            </a:r>
            <a:r>
              <a:rPr lang="en-US" dirty="0">
                <a:solidFill>
                  <a:schemeClr val="hlink"/>
                </a:solidFill>
              </a:rPr>
              <a:t>exit()</a:t>
            </a:r>
          </a:p>
        </p:txBody>
      </p:sp>
    </p:spTree>
    <p:extLst>
      <p:ext uri="{BB962C8B-B14F-4D97-AF65-F5344CB8AC3E}">
        <p14:creationId xmlns:p14="http://schemas.microsoft.com/office/powerpoint/2010/main" val="54474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0345-5406-DE46-B9E7-45365B19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Mechanisms</a:t>
            </a:r>
            <a:r>
              <a:rPr lang="en-US" altLang="zh-CN" dirty="0"/>
              <a:t>-</a:t>
            </a:r>
            <a:r>
              <a:rPr lang="en-US" dirty="0"/>
              <a:t>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D7DA-5F93-A041-A4C8-9BFD55FC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Mutex is an abbreviation for "mutual exclusion”</a:t>
            </a:r>
          </a:p>
          <a:p>
            <a:pPr lvl="1"/>
            <a:r>
              <a:rPr lang="en-US" dirty="0"/>
              <a:t>one of the primary means of implementing thread synchronization and for protecting shared data when multiple writes occur</a:t>
            </a:r>
          </a:p>
          <a:p>
            <a:r>
              <a:rPr lang="en-US" dirty="0"/>
              <a:t>A mutex variable acts like a "lock" protecting access to a shared data resource</a:t>
            </a:r>
          </a:p>
        </p:txBody>
      </p:sp>
    </p:spTree>
    <p:extLst>
      <p:ext uri="{BB962C8B-B14F-4D97-AF65-F5344CB8AC3E}">
        <p14:creationId xmlns:p14="http://schemas.microsoft.com/office/powerpoint/2010/main" val="277339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0345-5406-DE46-B9E7-45365B19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Synchronization Mechanisms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D7DA-5F93-A041-A4C8-9BFD55FC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Condition variables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another way for threads to synchronize</a:t>
            </a:r>
          </a:p>
          <a:p>
            <a:pPr lvl="1"/>
            <a:r>
              <a:rPr lang="en-US" altLang="zh-CN" dirty="0"/>
              <a:t>A</a:t>
            </a:r>
            <a:r>
              <a:rPr lang="en-US" dirty="0"/>
              <a:t>llow threads to synchronize based upon the actual value of data</a:t>
            </a:r>
          </a:p>
          <a:p>
            <a:pPr lvl="1"/>
            <a:r>
              <a:rPr lang="en-US" altLang="zh-CN" dirty="0"/>
              <a:t>U</a:t>
            </a:r>
            <a:r>
              <a:rPr lang="en-US" dirty="0"/>
              <a:t>sed as a notification system between threads</a:t>
            </a:r>
          </a:p>
          <a:p>
            <a:r>
              <a:rPr lang="en-US" dirty="0"/>
              <a:t>Creating and Destroying Condition Variables</a:t>
            </a:r>
          </a:p>
          <a:p>
            <a:pPr lvl="1"/>
            <a:r>
              <a:rPr lang="en-US" altLang="zh-CN" sz="2000" dirty="0" err="1">
                <a:solidFill>
                  <a:schemeClr val="hlink"/>
                </a:solidFill>
              </a:rPr>
              <a:t>pthread_cond_init</a:t>
            </a:r>
            <a:r>
              <a:rPr lang="zh-CN" altLang="en-US" sz="2000" dirty="0">
                <a:solidFill>
                  <a:schemeClr val="hlink"/>
                </a:solidFill>
              </a:rPr>
              <a:t> </a:t>
            </a:r>
            <a:r>
              <a:rPr lang="en-US" sz="2000" dirty="0">
                <a:solidFill>
                  <a:schemeClr val="hlink"/>
                </a:solidFill>
              </a:rPr>
              <a:t>(</a:t>
            </a:r>
            <a:r>
              <a:rPr lang="en-US" sz="2000" dirty="0" err="1">
                <a:solidFill>
                  <a:schemeClr val="hlink"/>
                </a:solidFill>
              </a:rPr>
              <a:t>condition,attr</a:t>
            </a:r>
            <a:r>
              <a:rPr lang="en-US" sz="2000" dirty="0">
                <a:solidFill>
                  <a:schemeClr val="hlink"/>
                </a:solidFill>
              </a:rPr>
              <a:t>)</a:t>
            </a:r>
            <a:r>
              <a:rPr lang="en-US" altLang="zh-CN" sz="2000" dirty="0">
                <a:solidFill>
                  <a:schemeClr val="hlink"/>
                </a:solidFill>
              </a:rPr>
              <a:t>,</a:t>
            </a:r>
            <a:r>
              <a:rPr lang="zh-CN" altLang="en-US" sz="2000" dirty="0">
                <a:solidFill>
                  <a:schemeClr val="hlink"/>
                </a:solidFill>
              </a:rPr>
              <a:t>  </a:t>
            </a:r>
            <a:r>
              <a:rPr lang="en-US" altLang="zh-CN" sz="2000" dirty="0" err="1">
                <a:solidFill>
                  <a:schemeClr val="hlink"/>
                </a:solidFill>
              </a:rPr>
              <a:t>pthread_cond_destroy</a:t>
            </a:r>
            <a:r>
              <a:rPr lang="zh-CN" altLang="en-US" sz="2000" dirty="0">
                <a:solidFill>
                  <a:schemeClr val="hlink"/>
                </a:solidFill>
              </a:rPr>
              <a:t> </a:t>
            </a:r>
            <a:r>
              <a:rPr lang="en-US" sz="2000" dirty="0">
                <a:solidFill>
                  <a:schemeClr val="hlink"/>
                </a:solidFill>
              </a:rPr>
              <a:t>(condition)</a:t>
            </a:r>
          </a:p>
          <a:p>
            <a:pPr lvl="1"/>
            <a:r>
              <a:rPr lang="en-US" altLang="zh-CN" sz="2000" dirty="0" err="1">
                <a:solidFill>
                  <a:schemeClr val="hlink"/>
                </a:solidFill>
              </a:rPr>
              <a:t>pthread_consattr_init</a:t>
            </a:r>
            <a:r>
              <a:rPr lang="zh-CN" altLang="en-US" sz="2000" dirty="0">
                <a:solidFill>
                  <a:schemeClr val="hlink"/>
                </a:solidFill>
              </a:rPr>
              <a:t> </a:t>
            </a:r>
            <a:r>
              <a:rPr lang="en-US" sz="2000" dirty="0">
                <a:solidFill>
                  <a:schemeClr val="hlink"/>
                </a:solidFill>
              </a:rPr>
              <a:t>(</a:t>
            </a:r>
            <a:r>
              <a:rPr lang="en-US" sz="2000" dirty="0" err="1">
                <a:solidFill>
                  <a:schemeClr val="hlink"/>
                </a:solidFill>
              </a:rPr>
              <a:t>attr</a:t>
            </a:r>
            <a:r>
              <a:rPr lang="en-US" sz="2000" dirty="0">
                <a:solidFill>
                  <a:schemeClr val="hlink"/>
                </a:solidFill>
              </a:rPr>
              <a:t>)</a:t>
            </a:r>
            <a:r>
              <a:rPr lang="en-US" altLang="zh-CN" sz="2000" dirty="0">
                <a:solidFill>
                  <a:schemeClr val="hlink"/>
                </a:solidFill>
              </a:rPr>
              <a:t>,</a:t>
            </a:r>
            <a:r>
              <a:rPr lang="zh-CN" altLang="en-US" sz="2000" dirty="0">
                <a:solidFill>
                  <a:schemeClr val="hlink"/>
                </a:solidFill>
              </a:rPr>
              <a:t>  </a:t>
            </a:r>
            <a:r>
              <a:rPr lang="en-US" altLang="zh-CN" sz="2000" dirty="0" err="1">
                <a:solidFill>
                  <a:schemeClr val="hlink"/>
                </a:solidFill>
              </a:rPr>
              <a:t>pthread_condattr_destroy</a:t>
            </a:r>
            <a:r>
              <a:rPr lang="zh-CN" altLang="en-US" sz="2000" dirty="0">
                <a:solidFill>
                  <a:schemeClr val="hlink"/>
                </a:solidFill>
              </a:rPr>
              <a:t> </a:t>
            </a:r>
            <a:r>
              <a:rPr lang="en-US" sz="2000" dirty="0">
                <a:solidFill>
                  <a:schemeClr val="hlink"/>
                </a:solidFill>
              </a:rPr>
              <a:t>(</a:t>
            </a:r>
            <a:r>
              <a:rPr lang="en-US" sz="2000" dirty="0" err="1">
                <a:solidFill>
                  <a:schemeClr val="hlink"/>
                </a:solidFill>
              </a:rPr>
              <a:t>attr</a:t>
            </a:r>
            <a:r>
              <a:rPr lang="en-US" sz="2000" dirty="0">
                <a:solidFill>
                  <a:schemeClr val="hlin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131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332DB1-0F41-1E46-B5FA-A2473CF99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Threads: the </a:t>
            </a:r>
            <a:r>
              <a:rPr lang="en-US" altLang="en-US" b="1" dirty="0" err="1">
                <a:solidFill>
                  <a:srgbClr val="0432FF"/>
                </a:solidFill>
              </a:rPr>
              <a:t>pthread</a:t>
            </a:r>
            <a:r>
              <a:rPr lang="en-US" altLang="en-US" dirty="0"/>
              <a:t> library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CCE5952-696A-364D-B518-C8812C570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Create and manage threads</a:t>
            </a:r>
          </a:p>
          <a:p>
            <a:pPr lvl="1"/>
            <a:r>
              <a:rPr lang="en-US" altLang="en-US" dirty="0" err="1">
                <a:solidFill>
                  <a:schemeClr val="hlink"/>
                </a:solidFill>
              </a:rPr>
              <a:t>pthread_create</a:t>
            </a:r>
            <a:r>
              <a:rPr lang="en-US" altLang="en-US" dirty="0">
                <a:solidFill>
                  <a:schemeClr val="hlink"/>
                </a:solidFill>
              </a:rPr>
              <a:t>, </a:t>
            </a:r>
            <a:r>
              <a:rPr lang="en-US" altLang="en-US" dirty="0" err="1">
                <a:solidFill>
                  <a:schemeClr val="hlink"/>
                </a:solidFill>
              </a:rPr>
              <a:t>pthread_exit</a:t>
            </a:r>
            <a:r>
              <a:rPr lang="en-US" altLang="en-US" dirty="0">
                <a:solidFill>
                  <a:schemeClr val="hlink"/>
                </a:solidFill>
              </a:rPr>
              <a:t>, </a:t>
            </a:r>
            <a:r>
              <a:rPr lang="en-US" altLang="en-US" dirty="0" err="1">
                <a:solidFill>
                  <a:schemeClr val="hlink"/>
                </a:solidFill>
              </a:rPr>
              <a:t>pthread_join</a:t>
            </a:r>
            <a:endParaRPr lang="en-US" altLang="en-US" dirty="0"/>
          </a:p>
          <a:p>
            <a:r>
              <a:rPr lang="en-US" altLang="en-US" dirty="0"/>
              <a:t>Provide mutual exclusion</a:t>
            </a:r>
          </a:p>
          <a:p>
            <a:pPr lvl="1"/>
            <a:r>
              <a:rPr lang="en-US" altLang="en-US" dirty="0" err="1">
                <a:solidFill>
                  <a:schemeClr val="hlink"/>
                </a:solidFill>
              </a:rPr>
              <a:t>pthread_mutex_lock</a:t>
            </a:r>
            <a:r>
              <a:rPr lang="en-US" altLang="en-US" dirty="0">
                <a:solidFill>
                  <a:schemeClr val="hlink"/>
                </a:solidFill>
              </a:rPr>
              <a:t>, </a:t>
            </a:r>
            <a:r>
              <a:rPr lang="en-US" altLang="en-US" dirty="0" err="1">
                <a:solidFill>
                  <a:schemeClr val="hlink"/>
                </a:solidFill>
              </a:rPr>
              <a:t>pthread_mutex_unlock</a:t>
            </a:r>
            <a:endParaRPr lang="en-US" altLang="en-US" dirty="0"/>
          </a:p>
          <a:p>
            <a:r>
              <a:rPr lang="en-US" altLang="en-US" dirty="0"/>
              <a:t>Coordinate among multiple threads</a:t>
            </a:r>
          </a:p>
          <a:p>
            <a:pPr lvl="1"/>
            <a:r>
              <a:rPr lang="en-US" altLang="en-US" dirty="0" err="1">
                <a:solidFill>
                  <a:schemeClr val="hlink"/>
                </a:solidFill>
              </a:rPr>
              <a:t>pthread_cond_wait</a:t>
            </a:r>
            <a:r>
              <a:rPr lang="en-US" altLang="en-US" dirty="0">
                <a:solidFill>
                  <a:schemeClr val="hlink"/>
                </a:solidFill>
              </a:rPr>
              <a:t>, </a:t>
            </a:r>
            <a:r>
              <a:rPr lang="en-US" altLang="en-US" dirty="0" err="1">
                <a:solidFill>
                  <a:schemeClr val="hlink"/>
                </a:solidFill>
              </a:rPr>
              <a:t>pthread_cond_signal</a:t>
            </a:r>
            <a:endParaRPr lang="en-US" altLang="en-US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6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332DB1-0F41-1E46-B5FA-A2473CF99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Threads: the </a:t>
            </a:r>
            <a:r>
              <a:rPr lang="en-US" altLang="en-US" b="1" dirty="0" err="1">
                <a:solidFill>
                  <a:srgbClr val="0432FF"/>
                </a:solidFill>
              </a:rPr>
              <a:t>pthread</a:t>
            </a:r>
            <a:r>
              <a:rPr lang="en-US" altLang="en-US" dirty="0"/>
              <a:t>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9EF656-537D-AF41-A14E-32B084029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8288"/>
            <a:ext cx="8926286" cy="48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332DB1-0F41-1E46-B5FA-A2473CF99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4615" y="0"/>
            <a:ext cx="10515600" cy="1325563"/>
          </a:xfrm>
        </p:spPr>
        <p:txBody>
          <a:bodyPr/>
          <a:lstStyle/>
          <a:p>
            <a:r>
              <a:rPr lang="en-US" altLang="en-US" dirty="0" err="1"/>
              <a:t>Pthread</a:t>
            </a:r>
            <a:r>
              <a:rPr lang="en-US" altLang="en-US" dirty="0"/>
              <a:t> Creation Example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D15293-C78C-4C4E-8D0F-36EEE2CC7757}"/>
              </a:ext>
            </a:extLst>
          </p:cNvPr>
          <p:cNvGrpSpPr/>
          <p:nvPr/>
        </p:nvGrpSpPr>
        <p:grpSpPr>
          <a:xfrm>
            <a:off x="534615" y="1180639"/>
            <a:ext cx="8972258" cy="5677361"/>
            <a:chOff x="534615" y="1180639"/>
            <a:chExt cx="8972258" cy="56773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D3D5C0-1FA7-3F4D-8CF7-9E00B7711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15" y="1180639"/>
              <a:ext cx="8972258" cy="56773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5105B-F8EE-D141-A57B-5FCB96068CEC}"/>
                </a:ext>
              </a:extLst>
            </p:cNvPr>
            <p:cNvSpPr/>
            <p:nvPr/>
          </p:nvSpPr>
          <p:spPr>
            <a:xfrm>
              <a:off x="8599716" y="6183087"/>
              <a:ext cx="820073" cy="478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77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5D9C-CDB8-1A4F-9CE6-CE5A3FDC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Interfaces or Classes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64A6-CD3B-1D44-9B0A-72FB31F6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Thread creation</a:t>
            </a:r>
            <a:r>
              <a:rPr lang="en-US" altLang="zh-CN" i="1" dirty="0"/>
              <a:t>:</a:t>
            </a:r>
            <a:r>
              <a:rPr lang="zh-CN" altLang="en-US" i="1" dirty="0"/>
              <a:t> </a:t>
            </a:r>
            <a:endParaRPr lang="en-US" altLang="zh-CN" i="1" dirty="0"/>
          </a:p>
          <a:p>
            <a:pPr lvl="1"/>
            <a:r>
              <a:rPr lang="en-US" dirty="0"/>
              <a:t>Extending the Thread class</a:t>
            </a:r>
          </a:p>
          <a:p>
            <a:pPr lvl="1"/>
            <a:r>
              <a:rPr lang="en-US" dirty="0"/>
              <a:t>Implementing the Runnable Interface</a:t>
            </a:r>
          </a:p>
          <a:p>
            <a:r>
              <a:rPr lang="en-US" altLang="zh-CN" i="1" dirty="0"/>
              <a:t>Methods:</a:t>
            </a:r>
          </a:p>
          <a:p>
            <a:pPr lvl="1"/>
            <a:r>
              <a:rPr lang="en-US" i="1" dirty="0"/>
              <a:t>start()</a:t>
            </a:r>
            <a:endParaRPr lang="en-US" dirty="0"/>
          </a:p>
          <a:p>
            <a:pPr lvl="1"/>
            <a:r>
              <a:rPr lang="en-US" i="1" dirty="0"/>
              <a:t>run()</a:t>
            </a:r>
          </a:p>
          <a:p>
            <a:pPr lvl="1"/>
            <a:r>
              <a:rPr lang="en-US" i="1" dirty="0"/>
              <a:t>yield()</a:t>
            </a:r>
            <a:endParaRPr lang="en-US" dirty="0"/>
          </a:p>
          <a:p>
            <a:pPr lvl="1"/>
            <a:r>
              <a:rPr lang="en-US" i="1" dirty="0"/>
              <a:t>Sleep</a:t>
            </a:r>
            <a:r>
              <a:rPr lang="en-US" altLang="zh-CN" i="1" dirty="0"/>
              <a:t>()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join()</a:t>
            </a:r>
          </a:p>
          <a:p>
            <a:pPr lvl="1"/>
            <a:r>
              <a:rPr lang="en-US" i="1" dirty="0"/>
              <a:t>suspend()</a:t>
            </a:r>
            <a:endParaRPr lang="en-US" dirty="0"/>
          </a:p>
          <a:p>
            <a:pPr lvl="1"/>
            <a:r>
              <a:rPr lang="en-US" i="1" dirty="0"/>
              <a:t>resume()</a:t>
            </a:r>
          </a:p>
          <a:p>
            <a:pPr lvl="1"/>
            <a:r>
              <a:rPr lang="en-US" i="1" dirty="0"/>
              <a:t>stop()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2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7163-6332-FF48-BCAE-F1CE4AE0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dirty="0"/>
              <a:t>ontrol access to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1564-4DB2-AF47-ACF6-3C52E717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 class in Java inherently contains the methods that can control access to this object</a:t>
            </a:r>
          </a:p>
          <a:p>
            <a:r>
              <a:rPr lang="en-US" altLang="zh-CN" dirty="0"/>
              <a:t>Methods:</a:t>
            </a:r>
          </a:p>
          <a:p>
            <a:pPr lvl="1"/>
            <a:r>
              <a:rPr lang="en-US" dirty="0"/>
              <a:t>w</a:t>
            </a:r>
            <a:r>
              <a:rPr lang="en-US" i="1" dirty="0"/>
              <a:t>ait()</a:t>
            </a:r>
          </a:p>
          <a:p>
            <a:pPr lvl="1"/>
            <a:r>
              <a:rPr lang="en-US" i="1" dirty="0"/>
              <a:t>notify()</a:t>
            </a:r>
          </a:p>
          <a:p>
            <a:pPr lvl="1"/>
            <a:r>
              <a:rPr lang="en-US" i="1" dirty="0" err="1"/>
              <a:t>notifyAll</a:t>
            </a:r>
            <a:r>
              <a:rPr lang="en-US" i="1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6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551</Words>
  <Application>Microsoft Office PowerPoint</Application>
  <PresentationFormat>Widescreen</PresentationFormat>
  <Paragraphs>84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等线 Light</vt:lpstr>
      <vt:lpstr>Office Theme</vt:lpstr>
      <vt:lpstr>Homework 1: Scalability in the Small - Achieving concurrency with threads </vt:lpstr>
      <vt:lpstr>Thread Management</vt:lpstr>
      <vt:lpstr>Synchronization Mechanisms- Mutex</vt:lpstr>
      <vt:lpstr>Synchronization Mechanisms - Condition variables</vt:lpstr>
      <vt:lpstr>Using Threads: the pthread library</vt:lpstr>
      <vt:lpstr>Using Threads: the pthread library</vt:lpstr>
      <vt:lpstr>Pthread Creation Example</vt:lpstr>
      <vt:lpstr>Thread Interfaces or Classes in Java</vt:lpstr>
      <vt:lpstr>Control access to object</vt:lpstr>
      <vt:lpstr>Java thread creation example</vt:lpstr>
      <vt:lpstr>Multithreading in Python</vt:lpstr>
      <vt:lpstr>Synchronizing Threads</vt:lpstr>
      <vt:lpstr>Thread creation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1: Scalability in the Small - Achieving concurrency with threads </dc:title>
  <dc:creator>Lu Pang</dc:creator>
  <cp:lastModifiedBy>Lu Pang</cp:lastModifiedBy>
  <cp:revision>9</cp:revision>
  <dcterms:created xsi:type="dcterms:W3CDTF">2020-01-16T13:41:00Z</dcterms:created>
  <dcterms:modified xsi:type="dcterms:W3CDTF">2020-01-16T18:19:49Z</dcterms:modified>
</cp:coreProperties>
</file>